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4" r:id="rId17"/>
    <p:sldId id="275" r:id="rId18"/>
    <p:sldId id="276" r:id="rId19"/>
    <p:sldId id="278" r:id="rId20"/>
    <p:sldId id="281" r:id="rId21"/>
    <p:sldId id="280" r:id="rId22"/>
    <p:sldId id="279"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580"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9b2a6a8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9b2a6a8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3af5ece0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3af5ece0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3af5ece0a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3af5ece0a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3af5ece0a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3af5ece0a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af5ece0a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3af5ece0a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3af5ece0a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3af5ece0a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3af5ece0a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3af5ece0a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3af5ece0a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3af5ece0a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3af5ece0a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3af5ece0a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3b1cd361e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3b1cd361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9b2a6a8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9b2a6a8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290c33760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290c33760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9b2a6a8c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9b2a6a8c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ata-flair.training/blogs/python-project-gender-age-detection/"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irjet.net/archives/V9/i2/IRJET-V9I295.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44950" y="17823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 Time Gender and Age Detection </a:t>
            </a:r>
            <a:endParaRPr/>
          </a:p>
        </p:txBody>
      </p:sp>
      <p:sp>
        <p:nvSpPr>
          <p:cNvPr id="3" name="TextBox 2">
            <a:extLst>
              <a:ext uri="{FF2B5EF4-FFF2-40B4-BE49-F238E27FC236}">
                <a16:creationId xmlns:a16="http://schemas.microsoft.com/office/drawing/2014/main" id="{4748C9C2-8BB9-A6D6-35C2-116B6EF97629}"/>
              </a:ext>
            </a:extLst>
          </p:cNvPr>
          <p:cNvSpPr txBox="1"/>
          <p:nvPr/>
        </p:nvSpPr>
        <p:spPr>
          <a:xfrm>
            <a:off x="4780721" y="3361200"/>
            <a:ext cx="4572000" cy="1354217"/>
          </a:xfrm>
          <a:prstGeom prst="rect">
            <a:avLst/>
          </a:prstGeom>
          <a:noFill/>
        </p:spPr>
        <p:txBody>
          <a:bodyPr wrap="square">
            <a:spAutoFit/>
          </a:bodyPr>
          <a:lstStyle/>
          <a:p>
            <a:pPr marL="0" lvl="0" indent="0" algn="l" rtl="0">
              <a:spcBef>
                <a:spcPts val="1600"/>
              </a:spcBef>
              <a:spcAft>
                <a:spcPts val="0"/>
              </a:spcAft>
              <a:buNone/>
            </a:pPr>
            <a:r>
              <a:rPr lang="sv-SE" dirty="0">
                <a:solidFill>
                  <a:schemeClr val="bg1"/>
                </a:solidFill>
              </a:rPr>
              <a:t>Sarath chandra (RA2011033010160)</a:t>
            </a:r>
          </a:p>
          <a:p>
            <a:pPr marL="0" lvl="0" indent="0" algn="l" rtl="0">
              <a:spcBef>
                <a:spcPts val="1600"/>
              </a:spcBef>
              <a:spcAft>
                <a:spcPts val="1600"/>
              </a:spcAft>
              <a:buNone/>
            </a:pPr>
            <a:r>
              <a:rPr lang="sv-SE" dirty="0">
                <a:solidFill>
                  <a:schemeClr val="bg1"/>
                </a:solidFill>
              </a:rPr>
              <a:t>Prince kumar (RA2011033010145)</a:t>
            </a:r>
          </a:p>
          <a:p>
            <a:pPr marL="0" lvl="0" indent="0" algn="l" rtl="0">
              <a:spcBef>
                <a:spcPts val="1600"/>
              </a:spcBef>
              <a:spcAft>
                <a:spcPts val="1600"/>
              </a:spcAft>
              <a:buNone/>
            </a:pPr>
            <a:r>
              <a:rPr lang="sv-SE" dirty="0">
                <a:solidFill>
                  <a:schemeClr val="bg1"/>
                </a:solidFill>
              </a:rPr>
              <a:t>Amit kumar (RA2011033010150)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body" idx="1"/>
          </p:nvPr>
        </p:nvSpPr>
        <p:spPr>
          <a:xfrm>
            <a:off x="1297500" y="1041075"/>
            <a:ext cx="7420500" cy="34554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Font typeface="Roboto"/>
              <a:buChar char="●"/>
            </a:pPr>
            <a:r>
              <a:rPr lang="en-GB" sz="1200">
                <a:highlight>
                  <a:schemeClr val="dk1"/>
                </a:highlight>
                <a:latin typeface="Roboto"/>
                <a:ea typeface="Roboto"/>
                <a:cs typeface="Roboto"/>
                <a:sym typeface="Roboto"/>
              </a:rPr>
              <a:t>This technique involves machine learning algorithms that have been trained on a large the    real-time dataset of i images with known ages.</a:t>
            </a:r>
            <a:endParaRPr sz="1200">
              <a:highlight>
                <a:schemeClr val="dk1"/>
              </a:highlight>
              <a:latin typeface="Roboto"/>
              <a:ea typeface="Roboto"/>
              <a:cs typeface="Roboto"/>
              <a:sym typeface="Roboto"/>
            </a:endParaRPr>
          </a:p>
          <a:p>
            <a:pPr marL="0" lvl="0" indent="0" algn="just" rtl="0">
              <a:spcBef>
                <a:spcPts val="0"/>
              </a:spcBef>
              <a:spcAft>
                <a:spcPts val="0"/>
              </a:spcAft>
              <a:buNone/>
            </a:pPr>
            <a:endParaRPr sz="1200">
              <a:highlight>
                <a:schemeClr val="dk1"/>
              </a:highlight>
              <a:latin typeface="Arial"/>
              <a:ea typeface="Arial"/>
              <a:cs typeface="Arial"/>
              <a:sym typeface="Arial"/>
            </a:endParaRPr>
          </a:p>
          <a:p>
            <a:pPr marL="457200" lvl="0" indent="-304800" algn="just" rtl="0">
              <a:spcBef>
                <a:spcPts val="0"/>
              </a:spcBef>
              <a:spcAft>
                <a:spcPts val="0"/>
              </a:spcAft>
              <a:buSzPts val="1200"/>
              <a:buFont typeface="Arial"/>
              <a:buChar char="●"/>
            </a:pPr>
            <a:r>
              <a:rPr lang="en-GB" sz="1200">
                <a:highlight>
                  <a:schemeClr val="dk1"/>
                </a:highlight>
                <a:latin typeface="Roboto"/>
                <a:ea typeface="Roboto"/>
                <a:cs typeface="Roboto"/>
                <a:sym typeface="Roboto"/>
              </a:rPr>
              <a:t>Gender and age detection module can be integrated into a wide range of applications, including   security systems, marketing research, and human-computer interaction.</a:t>
            </a:r>
            <a:endParaRPr sz="1200">
              <a:highlight>
                <a:schemeClr val="dk1"/>
              </a:highlight>
              <a:latin typeface="Roboto"/>
              <a:ea typeface="Roboto"/>
              <a:cs typeface="Roboto"/>
              <a:sym typeface="Roboto"/>
            </a:endParaRPr>
          </a:p>
          <a:p>
            <a:pPr marL="457200" lvl="0" indent="0" algn="just" rtl="0">
              <a:spcBef>
                <a:spcPts val="0"/>
              </a:spcBef>
              <a:spcAft>
                <a:spcPts val="0"/>
              </a:spcAft>
              <a:buNone/>
            </a:pPr>
            <a:endParaRPr sz="1200">
              <a:highlight>
                <a:schemeClr val="dk1"/>
              </a:highlight>
              <a:latin typeface="Roboto"/>
              <a:ea typeface="Roboto"/>
              <a:cs typeface="Roboto"/>
              <a:sym typeface="Roboto"/>
            </a:endParaRPr>
          </a:p>
          <a:p>
            <a:pPr marL="457200" lvl="0" indent="-304800" algn="just" rtl="0">
              <a:spcBef>
                <a:spcPts val="0"/>
              </a:spcBef>
              <a:spcAft>
                <a:spcPts val="0"/>
              </a:spcAft>
              <a:buSzPts val="1200"/>
              <a:buFont typeface="Roboto"/>
              <a:buChar char="●"/>
            </a:pPr>
            <a:r>
              <a:rPr lang="en-GB" sz="1200">
                <a:highlight>
                  <a:schemeClr val="dk1"/>
                </a:highlight>
                <a:latin typeface="Roboto"/>
                <a:ea typeface="Roboto"/>
                <a:cs typeface="Roboto"/>
                <a:sym typeface="Roboto"/>
              </a:rPr>
              <a:t>For example, it can be used to estimate the age and gender of shoppers in a store, allowing retailers    to better tailor their marketing strategies to their customers' demographics.</a:t>
            </a:r>
            <a:endParaRPr sz="1200">
              <a:highlight>
                <a:schemeClr val="dk1"/>
              </a:highlight>
              <a:latin typeface="Roboto"/>
              <a:ea typeface="Roboto"/>
              <a:cs typeface="Roboto"/>
              <a:sym typeface="Roboto"/>
            </a:endParaRPr>
          </a:p>
          <a:p>
            <a:pPr marL="0" lvl="0" indent="0" algn="just" rtl="0">
              <a:spcBef>
                <a:spcPts val="0"/>
              </a:spcBef>
              <a:spcAft>
                <a:spcPts val="0"/>
              </a:spcAft>
              <a:buNone/>
            </a:pPr>
            <a:endParaRPr sz="1200">
              <a:highlight>
                <a:schemeClr val="dk1"/>
              </a:highlight>
              <a:latin typeface="Roboto"/>
              <a:ea typeface="Roboto"/>
              <a:cs typeface="Roboto"/>
              <a:sym typeface="Roboto"/>
            </a:endParaRPr>
          </a:p>
          <a:p>
            <a:pPr marL="457200" lvl="0" indent="-304800" algn="just" rtl="0">
              <a:spcBef>
                <a:spcPts val="0"/>
              </a:spcBef>
              <a:spcAft>
                <a:spcPts val="0"/>
              </a:spcAft>
              <a:buSzPts val="1200"/>
              <a:buFont typeface="Roboto"/>
              <a:buChar char="●"/>
            </a:pPr>
            <a:r>
              <a:rPr lang="en-GB" sz="1200">
                <a:highlight>
                  <a:schemeClr val="dk1"/>
                </a:highlight>
                <a:latin typeface="Roboto"/>
                <a:ea typeface="Roboto"/>
                <a:cs typeface="Roboto"/>
                <a:sym typeface="Roboto"/>
              </a:rPr>
              <a:t>Real-time gender and age detection is an exciting area of computer vision research that has         many practical applications in various fields. </a:t>
            </a:r>
            <a:endParaRPr sz="1200">
              <a:highlight>
                <a:schemeClr val="dk1"/>
              </a:highlight>
              <a:latin typeface="Roboto"/>
              <a:ea typeface="Roboto"/>
              <a:cs typeface="Roboto"/>
              <a:sym typeface="Roboto"/>
            </a:endParaRPr>
          </a:p>
          <a:p>
            <a:pPr marL="0" lvl="0" indent="0" algn="just" rtl="0">
              <a:spcBef>
                <a:spcPts val="0"/>
              </a:spcBef>
              <a:spcAft>
                <a:spcPts val="0"/>
              </a:spcAft>
              <a:buNone/>
            </a:pPr>
            <a:endParaRPr sz="1100">
              <a:highlight>
                <a:schemeClr val="dk1"/>
              </a:highlight>
              <a:latin typeface="Arial"/>
              <a:ea typeface="Arial"/>
              <a:cs typeface="Arial"/>
              <a:sym typeface="Arial"/>
            </a:endParaRPr>
          </a:p>
          <a:p>
            <a:pPr marL="0" lvl="0" indent="0" algn="just" rtl="0">
              <a:spcBef>
                <a:spcPts val="0"/>
              </a:spcBef>
              <a:spcAft>
                <a:spcPts val="0"/>
              </a:spcAft>
              <a:buNone/>
            </a:pPr>
            <a:r>
              <a:rPr lang="en-GB" sz="1100">
                <a:highlight>
                  <a:schemeClr val="dk1"/>
                </a:highlight>
                <a:latin typeface="Arial"/>
                <a:ea typeface="Arial"/>
                <a:cs typeface="Arial"/>
                <a:sym typeface="Arial"/>
              </a:rPr>
              <a:t> </a:t>
            </a:r>
            <a:endParaRPr sz="1100">
              <a:highlight>
                <a:schemeClr val="dk1"/>
              </a:highlight>
              <a:latin typeface="Arial"/>
              <a:ea typeface="Arial"/>
              <a:cs typeface="Arial"/>
              <a:sym typeface="Arial"/>
            </a:endParaRPr>
          </a:p>
          <a:p>
            <a:pPr marL="0" lvl="0" indent="0" algn="just" rtl="0">
              <a:spcBef>
                <a:spcPts val="0"/>
              </a:spcBef>
              <a:spcAft>
                <a:spcPts val="0"/>
              </a:spcAft>
              <a:buNone/>
            </a:pPr>
            <a:endParaRPr sz="1100">
              <a:highlight>
                <a:schemeClr val="dk1"/>
              </a:highlight>
              <a:latin typeface="Arial"/>
              <a:ea typeface="Arial"/>
              <a:cs typeface="Arial"/>
              <a:sym typeface="Arial"/>
            </a:endParaRPr>
          </a:p>
          <a:p>
            <a:pPr marL="0" lvl="0" indent="0" algn="just" rtl="0">
              <a:spcBef>
                <a:spcPts val="0"/>
              </a:spcBef>
              <a:spcAft>
                <a:spcPts val="0"/>
              </a:spcAft>
              <a:buNone/>
            </a:pPr>
            <a:r>
              <a:rPr lang="en-GB" sz="1100">
                <a:highlight>
                  <a:schemeClr val="dk1"/>
                </a:highlight>
                <a:latin typeface="Arial"/>
                <a:ea typeface="Arial"/>
                <a:cs typeface="Arial"/>
                <a:sym typeface="Arial"/>
              </a:rPr>
              <a:t> </a:t>
            </a:r>
            <a:endParaRPr sz="1100">
              <a:highlight>
                <a:schemeClr val="dk1"/>
              </a:highlight>
              <a:latin typeface="Arial"/>
              <a:ea typeface="Arial"/>
              <a:cs typeface="Arial"/>
              <a:sym typeface="Arial"/>
            </a:endParaRPr>
          </a:p>
          <a:p>
            <a:pPr marL="0" lvl="0" indent="0" algn="just" rtl="0">
              <a:spcBef>
                <a:spcPts val="0"/>
              </a:spcBef>
              <a:spcAft>
                <a:spcPts val="0"/>
              </a:spcAft>
              <a:buNone/>
            </a:pPr>
            <a:endParaRPr sz="1100">
              <a:highlight>
                <a:schemeClr val="dk1"/>
              </a:highlight>
              <a:latin typeface="Arial"/>
              <a:ea typeface="Arial"/>
              <a:cs typeface="Arial"/>
              <a:sym typeface="Arial"/>
            </a:endParaRPr>
          </a:p>
          <a:p>
            <a:pPr marL="0" lvl="0" indent="0" algn="l" rtl="0">
              <a:spcBef>
                <a:spcPts val="0"/>
              </a:spcBef>
              <a:spcAft>
                <a:spcPts val="0"/>
              </a:spcAft>
              <a:buNone/>
            </a:pPr>
            <a:endParaRPr sz="1000">
              <a:highlight>
                <a:srgbClr val="1B212C"/>
              </a:highlight>
              <a:latin typeface="Roboto"/>
              <a:ea typeface="Roboto"/>
              <a:cs typeface="Roboto"/>
              <a:sym typeface="Roboto"/>
            </a:endParaRPr>
          </a:p>
          <a:p>
            <a:pPr marL="0" lvl="0" indent="0" algn="l" rtl="0">
              <a:spcBef>
                <a:spcPts val="0"/>
              </a:spcBef>
              <a:spcAft>
                <a:spcPts val="1600"/>
              </a:spcAft>
              <a:buNone/>
            </a:pPr>
            <a:endParaRPr sz="1100">
              <a:highlight>
                <a:schemeClr val="dk1"/>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8"/>
          <p:cNvSpPr txBox="1">
            <a:spLocks noGrp="1"/>
          </p:cNvSpPr>
          <p:nvPr>
            <p:ph type="title"/>
          </p:nvPr>
        </p:nvSpPr>
        <p:spPr>
          <a:xfrm>
            <a:off x="1052550" y="3002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IMPLEMENTATION</a:t>
            </a:r>
            <a:endParaRPr/>
          </a:p>
        </p:txBody>
      </p:sp>
      <p:sp>
        <p:nvSpPr>
          <p:cNvPr id="295" name="Google Shape;295;p28"/>
          <p:cNvSpPr txBox="1">
            <a:spLocks noGrp="1"/>
          </p:cNvSpPr>
          <p:nvPr>
            <p:ph type="body" idx="1"/>
          </p:nvPr>
        </p:nvSpPr>
        <p:spPr>
          <a:xfrm>
            <a:off x="1052550" y="939650"/>
            <a:ext cx="7996500" cy="40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oboto"/>
                <a:ea typeface="Roboto"/>
                <a:cs typeface="Roboto"/>
                <a:sym typeface="Roboto"/>
              </a:rPr>
              <a:t>Real-time age and gender detection can be implemented using various deep learning models such as Convolutional Neural Networks (CNNs) and pre-trained models like OpenCV. Here are the general steps to implement real-time age and gender detection:</a:t>
            </a:r>
            <a:endParaRPr>
              <a:latin typeface="Roboto"/>
              <a:ea typeface="Roboto"/>
              <a:cs typeface="Roboto"/>
              <a:sym typeface="Roboto"/>
            </a:endParaRPr>
          </a:p>
          <a:p>
            <a:pPr marL="457200" lvl="0" indent="-311150" algn="l" rtl="0">
              <a:spcBef>
                <a:spcPts val="1600"/>
              </a:spcBef>
              <a:spcAft>
                <a:spcPts val="0"/>
              </a:spcAft>
              <a:buSzPts val="1300"/>
              <a:buFont typeface="Roboto"/>
              <a:buChar char="●"/>
            </a:pPr>
            <a:r>
              <a:rPr lang="en-GB">
                <a:latin typeface="Roboto"/>
                <a:ea typeface="Roboto"/>
                <a:cs typeface="Roboto"/>
                <a:sym typeface="Roboto"/>
              </a:rPr>
              <a:t>Collect and prepare the data: You will need a dataset containing images of faces of different ages and genders to train the model. The images must be labeled with their corresponding age and gender.</a:t>
            </a:r>
            <a:endParaRPr>
              <a:latin typeface="Roboto"/>
              <a:ea typeface="Roboto"/>
              <a:cs typeface="Roboto"/>
              <a:sym typeface="Roboto"/>
            </a:endParaRPr>
          </a:p>
          <a:p>
            <a:pPr marL="457200" lvl="0" indent="-311150" algn="l" rtl="0">
              <a:spcBef>
                <a:spcPts val="0"/>
              </a:spcBef>
              <a:spcAft>
                <a:spcPts val="0"/>
              </a:spcAft>
              <a:buSzPts val="1300"/>
              <a:buFont typeface="Roboto"/>
              <a:buChar char="●"/>
            </a:pPr>
            <a:r>
              <a:rPr lang="en-GB">
                <a:latin typeface="Roboto"/>
                <a:ea typeface="Roboto"/>
                <a:cs typeface="Roboto"/>
                <a:sym typeface="Roboto"/>
              </a:rPr>
              <a:t>Train a deep learning model: Use a pre-trained model or train a deep learning model from scratch using a deep learning framework like TensorFlow or PyTorch. A popular pre-trained model for age and gender detection is the OpenCV DNN face detector model.</a:t>
            </a:r>
            <a:endParaRPr>
              <a:latin typeface="Roboto"/>
              <a:ea typeface="Roboto"/>
              <a:cs typeface="Roboto"/>
              <a:sym typeface="Roboto"/>
            </a:endParaRPr>
          </a:p>
          <a:p>
            <a:pPr marL="457200" lvl="0" indent="-311150" algn="l" rtl="0">
              <a:spcBef>
                <a:spcPts val="0"/>
              </a:spcBef>
              <a:spcAft>
                <a:spcPts val="0"/>
              </a:spcAft>
              <a:buSzPts val="1300"/>
              <a:buFont typeface="Roboto"/>
              <a:buChar char="●"/>
            </a:pPr>
            <a:r>
              <a:rPr lang="en-GB">
                <a:latin typeface="Roboto"/>
                <a:ea typeface="Roboto"/>
                <a:cs typeface="Roboto"/>
                <a:sym typeface="Roboto"/>
              </a:rPr>
              <a:t>Build an application: Build an application that captures real-time video from the camera, detects faces in the video frames, and applies the pre-trained age and gender detection model to each detected face.</a:t>
            </a:r>
            <a:endParaRPr>
              <a:latin typeface="Roboto"/>
              <a:ea typeface="Roboto"/>
              <a:cs typeface="Roboto"/>
              <a:sym typeface="Roboto"/>
            </a:endParaRPr>
          </a:p>
          <a:p>
            <a:pPr marL="457200" lvl="0" indent="-311150" algn="l" rtl="0">
              <a:spcBef>
                <a:spcPts val="0"/>
              </a:spcBef>
              <a:spcAft>
                <a:spcPts val="0"/>
              </a:spcAft>
              <a:buSzPts val="1300"/>
              <a:buFont typeface="Roboto"/>
              <a:buChar char="●"/>
            </a:pPr>
            <a:r>
              <a:rPr lang="en-GB">
                <a:latin typeface="Roboto"/>
                <a:ea typeface="Roboto"/>
                <a:cs typeface="Roboto"/>
                <a:sym typeface="Roboto"/>
              </a:rPr>
              <a:t>Display the results: Display the detected age and gender information on the video feed, either as text or as an overlay on the video frames.</a:t>
            </a:r>
            <a:endParaRPr>
              <a:latin typeface="Roboto"/>
              <a:ea typeface="Roboto"/>
              <a:cs typeface="Roboto"/>
              <a:sym typeface="Roboto"/>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9"/>
          <p:cNvSpPr txBox="1">
            <a:spLocks noGrp="1"/>
          </p:cNvSpPr>
          <p:nvPr>
            <p:ph type="title"/>
          </p:nvPr>
        </p:nvSpPr>
        <p:spPr>
          <a:xfrm>
            <a:off x="1052550" y="126575"/>
            <a:ext cx="7038900" cy="5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SCREENSHOT</a:t>
            </a:r>
            <a:endParaRPr/>
          </a:p>
        </p:txBody>
      </p:sp>
      <p:sp>
        <p:nvSpPr>
          <p:cNvPr id="301" name="Google Shape;301;p29"/>
          <p:cNvSpPr txBox="1">
            <a:spLocks noGrp="1"/>
          </p:cNvSpPr>
          <p:nvPr>
            <p:ph type="body" idx="1"/>
          </p:nvPr>
        </p:nvSpPr>
        <p:spPr>
          <a:xfrm>
            <a:off x="2665600" y="1830250"/>
            <a:ext cx="21399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2" name="Google Shape;302;p29"/>
          <p:cNvPicPr preferRelativeResize="0"/>
          <p:nvPr/>
        </p:nvPicPr>
        <p:blipFill>
          <a:blip r:embed="rId3">
            <a:alphaModFix/>
          </a:blip>
          <a:stretch>
            <a:fillRect/>
          </a:stretch>
        </p:blipFill>
        <p:spPr>
          <a:xfrm>
            <a:off x="1073225" y="636875"/>
            <a:ext cx="7340651" cy="403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30"/>
          <p:cNvPicPr preferRelativeResize="0"/>
          <p:nvPr/>
        </p:nvPicPr>
        <p:blipFill>
          <a:blip r:embed="rId3">
            <a:alphaModFix/>
          </a:blip>
          <a:stretch>
            <a:fillRect/>
          </a:stretch>
        </p:blipFill>
        <p:spPr>
          <a:xfrm>
            <a:off x="152400" y="152400"/>
            <a:ext cx="8909949"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31"/>
          <p:cNvPicPr preferRelativeResize="0"/>
          <p:nvPr/>
        </p:nvPicPr>
        <p:blipFill>
          <a:blip r:embed="rId3">
            <a:alphaModFix/>
          </a:blip>
          <a:stretch>
            <a:fillRect/>
          </a:stretch>
        </p:blipFill>
        <p:spPr>
          <a:xfrm>
            <a:off x="472400" y="412988"/>
            <a:ext cx="7646301" cy="4317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a:spLocks noGrp="1"/>
          </p:cNvSpPr>
          <p:nvPr>
            <p:ph type="title"/>
          </p:nvPr>
        </p:nvSpPr>
        <p:spPr>
          <a:xfrm>
            <a:off x="1297500" y="342725"/>
            <a:ext cx="70389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pic>
        <p:nvPicPr>
          <p:cNvPr id="5" name="Picture 4">
            <a:extLst>
              <a:ext uri="{FF2B5EF4-FFF2-40B4-BE49-F238E27FC236}">
                <a16:creationId xmlns:a16="http://schemas.microsoft.com/office/drawing/2014/main" id="{8B840A86-ABC7-DF28-D67C-D8B13DC65E3E}"/>
              </a:ext>
            </a:extLst>
          </p:cNvPr>
          <p:cNvPicPr>
            <a:picLocks noChangeAspect="1"/>
          </p:cNvPicPr>
          <p:nvPr/>
        </p:nvPicPr>
        <p:blipFill>
          <a:blip r:embed="rId3"/>
          <a:stretch>
            <a:fillRect/>
          </a:stretch>
        </p:blipFill>
        <p:spPr>
          <a:xfrm>
            <a:off x="2008123" y="906425"/>
            <a:ext cx="4874743" cy="381964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title"/>
          </p:nvPr>
        </p:nvSpPr>
        <p:spPr>
          <a:xfrm>
            <a:off x="1225525" y="420500"/>
            <a:ext cx="7038900" cy="72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ANALYSIS</a:t>
            </a:r>
            <a:endParaRPr/>
          </a:p>
        </p:txBody>
      </p:sp>
      <p:sp>
        <p:nvSpPr>
          <p:cNvPr id="334" name="Google Shape;334;p35"/>
          <p:cNvSpPr txBox="1">
            <a:spLocks noGrp="1"/>
          </p:cNvSpPr>
          <p:nvPr>
            <p:ph type="body" idx="1"/>
          </p:nvPr>
        </p:nvSpPr>
        <p:spPr>
          <a:xfrm>
            <a:off x="1225525" y="1237975"/>
            <a:ext cx="7422600" cy="358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a:latin typeface="Roboto"/>
                <a:ea typeface="Roboto"/>
                <a:cs typeface="Roboto"/>
                <a:sym typeface="Roboto"/>
              </a:rPr>
              <a:t>Real-time gender and face detection is a technology that allows for the identification of human faces and determination of their gender in real-time. It has various applications, including security systems, marketing, and user interface personalization.</a:t>
            </a:r>
            <a:endParaRPr>
              <a:latin typeface="Roboto"/>
              <a:ea typeface="Roboto"/>
              <a:cs typeface="Roboto"/>
              <a:sym typeface="Roboto"/>
            </a:endParaRPr>
          </a:p>
          <a:p>
            <a:pPr marL="0" lvl="0" indent="0" algn="just" rtl="0">
              <a:spcBef>
                <a:spcPts val="1600"/>
              </a:spcBef>
              <a:spcAft>
                <a:spcPts val="0"/>
              </a:spcAft>
              <a:buNone/>
            </a:pPr>
            <a:r>
              <a:rPr lang="en-GB">
                <a:latin typeface="Roboto"/>
                <a:ea typeface="Roboto"/>
                <a:cs typeface="Roboto"/>
                <a:sym typeface="Roboto"/>
              </a:rPr>
              <a:t>The technology works by using computer vision algorithms to analyze images or videos captured by a camera or webcam. The algorithms identify and track facial features, such as the eyes, nose, and mouth, and use these features to detect the presence of a human face. </a:t>
            </a:r>
            <a:endParaRPr>
              <a:latin typeface="Roboto"/>
              <a:ea typeface="Roboto"/>
              <a:cs typeface="Roboto"/>
              <a:sym typeface="Roboto"/>
            </a:endParaRPr>
          </a:p>
          <a:p>
            <a:pPr marL="0" lvl="0" indent="0" algn="just" rtl="0">
              <a:spcBef>
                <a:spcPts val="1600"/>
              </a:spcBef>
              <a:spcAft>
                <a:spcPts val="0"/>
              </a:spcAft>
              <a:buNone/>
            </a:pPr>
            <a:endParaRPr>
              <a:latin typeface="Roboto"/>
              <a:ea typeface="Roboto"/>
              <a:cs typeface="Roboto"/>
              <a:sym typeface="Roboto"/>
            </a:endParaRPr>
          </a:p>
          <a:p>
            <a:pPr marL="0" lvl="0" indent="0" algn="just" rtl="0">
              <a:spcBef>
                <a:spcPts val="1500"/>
              </a:spcBef>
              <a:spcAft>
                <a:spcPts val="0"/>
              </a:spcAft>
              <a:buNone/>
            </a:pPr>
            <a:r>
              <a:rPr lang="en-GB">
                <a:latin typeface="Roboto"/>
                <a:ea typeface="Roboto"/>
                <a:cs typeface="Roboto"/>
                <a:sym typeface="Roboto"/>
              </a:rPr>
              <a:t>There are several methods used for real-time gender and face detection, including:</a:t>
            </a:r>
            <a:endParaRPr>
              <a:latin typeface="Roboto"/>
              <a:ea typeface="Roboto"/>
              <a:cs typeface="Roboto"/>
              <a:sym typeface="Roboto"/>
            </a:endParaRPr>
          </a:p>
          <a:p>
            <a:pPr marL="457200" lvl="0" indent="-311150" algn="just" rtl="0">
              <a:spcBef>
                <a:spcPts val="1500"/>
              </a:spcBef>
              <a:spcAft>
                <a:spcPts val="0"/>
              </a:spcAft>
              <a:buClr>
                <a:schemeClr val="lt1"/>
              </a:buClr>
              <a:buSzPts val="1300"/>
              <a:buFont typeface="Roboto"/>
              <a:buChar char="●"/>
            </a:pPr>
            <a:r>
              <a:rPr lang="en-GB">
                <a:latin typeface="Roboto"/>
                <a:ea typeface="Roboto"/>
                <a:cs typeface="Roboto"/>
                <a:sym typeface="Roboto"/>
              </a:rPr>
              <a:t>Haar Cascades: This is a machine learning-based approach that uses a set of pre-trained classifiers to detect facial features and identify gender.</a:t>
            </a:r>
            <a:endParaRPr>
              <a:latin typeface="Roboto"/>
              <a:ea typeface="Roboto"/>
              <a:cs typeface="Roboto"/>
              <a:sym typeface="Roboto"/>
            </a:endParaRPr>
          </a:p>
          <a:p>
            <a:pPr marL="457200" lvl="0" indent="0" algn="l" rtl="0">
              <a:spcBef>
                <a:spcPts val="1500"/>
              </a:spcBef>
              <a:spcAft>
                <a:spcPts val="0"/>
              </a:spcAft>
              <a:buNone/>
            </a:pPr>
            <a:endParaRPr sz="1200">
              <a:solidFill>
                <a:srgbClr val="374151"/>
              </a:solidFill>
              <a:highlight>
                <a:srgbClr val="F7F7F8"/>
              </a:highlight>
              <a:latin typeface="Roboto"/>
              <a:ea typeface="Roboto"/>
              <a:cs typeface="Roboto"/>
              <a:sym typeface="Roboto"/>
            </a:endParaRPr>
          </a:p>
          <a:p>
            <a:pPr marL="0" lvl="0" indent="0" algn="l" rtl="0">
              <a:spcBef>
                <a:spcPts val="1500"/>
              </a:spcBef>
              <a:spcAft>
                <a:spcPts val="160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txBox="1"/>
          <p:nvPr/>
        </p:nvSpPr>
        <p:spPr>
          <a:xfrm>
            <a:off x="1153250" y="783775"/>
            <a:ext cx="6947100" cy="10752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1500"/>
              </a:spcBef>
              <a:spcAft>
                <a:spcPts val="0"/>
              </a:spcAft>
              <a:buClr>
                <a:schemeClr val="lt1"/>
              </a:buClr>
              <a:buSzPts val="1300"/>
              <a:buFont typeface="Roboto"/>
              <a:buChar char="●"/>
            </a:pPr>
            <a:r>
              <a:rPr lang="en-GB" sz="1300">
                <a:solidFill>
                  <a:schemeClr val="lt1"/>
                </a:solidFill>
                <a:latin typeface="Roboto"/>
                <a:ea typeface="Roboto"/>
                <a:cs typeface="Roboto"/>
                <a:sym typeface="Roboto"/>
              </a:rPr>
              <a:t>Convolutional Neural Networks (CNN): This approach uses deep learning algorithms to analyze images and detect facial features, including gender.</a:t>
            </a:r>
            <a:endParaRPr sz="1300">
              <a:solidFill>
                <a:schemeClr val="lt1"/>
              </a:solidFill>
              <a:latin typeface="Roboto"/>
              <a:ea typeface="Roboto"/>
              <a:cs typeface="Roboto"/>
              <a:sym typeface="Roboto"/>
            </a:endParaRPr>
          </a:p>
          <a:p>
            <a:pPr marL="457200" lvl="0" indent="-311150" algn="l" rtl="0">
              <a:lnSpc>
                <a:spcPct val="115000"/>
              </a:lnSpc>
              <a:spcBef>
                <a:spcPts val="0"/>
              </a:spcBef>
              <a:spcAft>
                <a:spcPts val="0"/>
              </a:spcAft>
              <a:buClr>
                <a:schemeClr val="lt1"/>
              </a:buClr>
              <a:buSzPts val="1300"/>
              <a:buFont typeface="Roboto"/>
              <a:buChar char="●"/>
            </a:pPr>
            <a:r>
              <a:rPr lang="en-GB" sz="1300">
                <a:solidFill>
                  <a:schemeClr val="lt1"/>
                </a:solidFill>
                <a:latin typeface="Roboto"/>
                <a:ea typeface="Roboto"/>
                <a:cs typeface="Roboto"/>
                <a:sym typeface="Roboto"/>
              </a:rPr>
              <a:t>Local Binary Patterns (LBP): This approach uses texture analysis to identify facial features and detect gender.</a:t>
            </a:r>
            <a:endParaRPr sz="1300">
              <a:solidFill>
                <a:schemeClr val="lt1"/>
              </a:solidFill>
              <a:latin typeface="Roboto"/>
              <a:ea typeface="Roboto"/>
              <a:cs typeface="Roboto"/>
              <a:sym typeface="Roboto"/>
            </a:endParaRPr>
          </a:p>
        </p:txBody>
      </p:sp>
      <p:sp>
        <p:nvSpPr>
          <p:cNvPr id="340" name="Google Shape;340;p36"/>
          <p:cNvSpPr txBox="1"/>
          <p:nvPr/>
        </p:nvSpPr>
        <p:spPr>
          <a:xfrm>
            <a:off x="1153250" y="2119750"/>
            <a:ext cx="7161000" cy="12159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GB" sz="1300">
                <a:solidFill>
                  <a:schemeClr val="lt1"/>
                </a:solidFill>
                <a:latin typeface="Roboto"/>
                <a:ea typeface="Roboto"/>
                <a:cs typeface="Roboto"/>
                <a:sym typeface="Roboto"/>
              </a:rPr>
              <a:t>Real-time gender and face detection technology has the potential to be highly accurate, but it can also be affected by various factors, including lighting, camera angles, and occlusions. Additionally, the technology has raised concerns about privacy and ethics, as it could potentially be used for surveillance or other invasive purposes.</a:t>
            </a:r>
            <a:endParaRPr sz="13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37"/>
          <p:cNvPicPr preferRelativeResize="0"/>
          <p:nvPr/>
        </p:nvPicPr>
        <p:blipFill>
          <a:blip r:embed="rId3">
            <a:alphaModFix/>
          </a:blip>
          <a:stretch>
            <a:fillRect/>
          </a:stretch>
        </p:blipFill>
        <p:spPr>
          <a:xfrm>
            <a:off x="1580900" y="569075"/>
            <a:ext cx="6466125" cy="401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a:spLocks noGrp="1"/>
          </p:cNvSpPr>
          <p:nvPr>
            <p:ph type="title"/>
          </p:nvPr>
        </p:nvSpPr>
        <p:spPr>
          <a:xfrm>
            <a:off x="1297500" y="5264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 </a:t>
            </a:r>
            <a:endParaRPr/>
          </a:p>
        </p:txBody>
      </p:sp>
      <p:sp>
        <p:nvSpPr>
          <p:cNvPr id="357" name="Google Shape;357;p39"/>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hlinkClick r:id="rId3">
                  <a:extLst>
                    <a:ext uri="{A12FA001-AC4F-418D-AE19-62706E023703}">
                      <ahyp:hlinkClr xmlns:ahyp="http://schemas.microsoft.com/office/drawing/2018/hyperlinkcolor" val="tx"/>
                    </a:ext>
                  </a:extLst>
                </a:hlinkClick>
              </a:rPr>
              <a:t>https://data-flair.training/blogs/python-project-gender-age-detection/</a:t>
            </a:r>
            <a:endParaRPr sz="1400">
              <a:solidFill>
                <a:schemeClr val="accent1"/>
              </a:solidFill>
              <a:latin typeface="Roboto"/>
              <a:ea typeface="Roboto"/>
              <a:cs typeface="Roboto"/>
              <a:sym typeface="Roboto"/>
            </a:endParaRPr>
          </a:p>
          <a:p>
            <a:pPr marL="457200" lvl="0" indent="-317500" algn="l" rtl="0">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hlinkClick r:id="rId4">
                  <a:extLst>
                    <a:ext uri="{A12FA001-AC4F-418D-AE19-62706E023703}">
                      <ahyp:hlinkClr xmlns:ahyp="http://schemas.microsoft.com/office/drawing/2018/hyperlinkcolor" val="tx"/>
                    </a:ext>
                  </a:extLst>
                </a:hlinkClick>
              </a:rPr>
              <a:t>https://www.irjet.net/archives/V9/i2/IRJET-V9I295.pdf</a:t>
            </a:r>
            <a:endParaRPr sz="1400">
              <a:solidFill>
                <a:schemeClr val="accent1"/>
              </a:solidFill>
              <a:latin typeface="Roboto"/>
              <a:ea typeface="Roboto"/>
              <a:cs typeface="Roboto"/>
              <a:sym typeface="Roboto"/>
            </a:endParaRPr>
          </a:p>
          <a:p>
            <a:pPr marL="457200" lvl="0" indent="-317500" algn="l" rtl="0">
              <a:spcBef>
                <a:spcPts val="0"/>
              </a:spcBef>
              <a:spcAft>
                <a:spcPts val="0"/>
              </a:spcAft>
              <a:buClr>
                <a:schemeClr val="accent1"/>
              </a:buClr>
              <a:buSzPts val="1400"/>
              <a:buFont typeface="Roboto"/>
              <a:buChar char="●"/>
            </a:pPr>
            <a:r>
              <a:rPr lang="en-GB" sz="1400" u="sng">
                <a:solidFill>
                  <a:schemeClr val="accent1"/>
                </a:solidFill>
                <a:latin typeface="Roboto"/>
                <a:ea typeface="Roboto"/>
                <a:cs typeface="Roboto"/>
                <a:sym typeface="Roboto"/>
              </a:rPr>
              <a:t>https://itsourcecode.com/free-projects/python-projects/gender-and-age-detection-opencv-python-with-source-code/</a:t>
            </a:r>
            <a:endParaRPr sz="1400" u="sng">
              <a:solidFill>
                <a:schemeClr val="accent1"/>
              </a:solidFill>
              <a:latin typeface="Roboto"/>
              <a:ea typeface="Roboto"/>
              <a:cs typeface="Roboto"/>
              <a:sym typeface="Roboto"/>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57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241" name="Google Shape;24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just" rtl="0">
              <a:lnSpc>
                <a:spcPct val="140000"/>
              </a:lnSpc>
              <a:spcBef>
                <a:spcPts val="0"/>
              </a:spcBef>
              <a:spcAft>
                <a:spcPts val="0"/>
              </a:spcAft>
              <a:buNone/>
            </a:pPr>
            <a:r>
              <a:rPr lang="en-GB" sz="1600">
                <a:highlight>
                  <a:srgbClr val="1B212C"/>
                </a:highlight>
                <a:latin typeface="Arial"/>
                <a:ea typeface="Arial"/>
                <a:cs typeface="Arial"/>
                <a:sym typeface="Arial"/>
              </a:rPr>
              <a:t>AI has become a powerful tool for detecting gender and age from digital images. The problem statement is to develop an AI-based system that can accurately identify gender and age from digital Images or Video.</a:t>
            </a:r>
            <a:endParaRPr sz="1600">
              <a:highlight>
                <a:srgbClr val="1B212C"/>
              </a:highlight>
              <a:latin typeface="Arial"/>
              <a:ea typeface="Arial"/>
              <a:cs typeface="Arial"/>
              <a:sym typeface="Arial"/>
            </a:endParaRPr>
          </a:p>
          <a:p>
            <a:pPr marL="0" lvl="0" indent="0" algn="just" rtl="0">
              <a:lnSpc>
                <a:spcPct val="140000"/>
              </a:lnSpc>
              <a:spcBef>
                <a:spcPts val="1000"/>
              </a:spcBef>
              <a:spcAft>
                <a:spcPts val="0"/>
              </a:spcAft>
              <a:buNone/>
            </a:pPr>
            <a:r>
              <a:rPr lang="en-GB" sz="1600">
                <a:highlight>
                  <a:srgbClr val="1B212C"/>
                </a:highlight>
                <a:latin typeface="Arial"/>
                <a:ea typeface="Arial"/>
                <a:cs typeface="Arial"/>
                <a:sym typeface="Arial"/>
              </a:rPr>
              <a:t>The system should be able to accurately identify gender and age from digital images or Videos, regardless of the environment or conditions in which the image was taken.</a:t>
            </a:r>
            <a:endParaRPr sz="1600">
              <a:highlight>
                <a:srgbClr val="1B212C"/>
              </a:highlight>
              <a:latin typeface="Arial"/>
              <a:ea typeface="Arial"/>
              <a:cs typeface="Arial"/>
              <a:sym typeface="Arial"/>
            </a:endParaRPr>
          </a:p>
          <a:p>
            <a:pPr marL="0" lvl="0" indent="0" algn="just" rtl="0">
              <a:spcBef>
                <a:spcPts val="0"/>
              </a:spcBef>
              <a:spcAft>
                <a:spcPts val="0"/>
              </a:spcAft>
              <a:buNone/>
            </a:pPr>
            <a:endParaRPr/>
          </a:p>
          <a:p>
            <a:pPr marL="0" lvl="0" indent="0" algn="just"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33E8-A713-9B4D-318E-974DFAA428DD}"/>
              </a:ext>
            </a:extLst>
          </p:cNvPr>
          <p:cNvSpPr>
            <a:spLocks noGrp="1"/>
          </p:cNvSpPr>
          <p:nvPr>
            <p:ph type="title"/>
          </p:nvPr>
        </p:nvSpPr>
        <p:spPr/>
        <p:txBody>
          <a:bodyPr/>
          <a:lstStyle/>
          <a:p>
            <a:r>
              <a:rPr lang="en-US" dirty="0" err="1"/>
              <a:t>Github</a:t>
            </a:r>
            <a:r>
              <a:rPr lang="en-US" dirty="0"/>
              <a:t> Link</a:t>
            </a:r>
          </a:p>
        </p:txBody>
      </p:sp>
      <p:sp>
        <p:nvSpPr>
          <p:cNvPr id="3" name="Text Placeholder 2">
            <a:extLst>
              <a:ext uri="{FF2B5EF4-FFF2-40B4-BE49-F238E27FC236}">
                <a16:creationId xmlns:a16="http://schemas.microsoft.com/office/drawing/2014/main" id="{2D68C50D-EE8A-6DFC-874E-16A03C8A9946}"/>
              </a:ext>
            </a:extLst>
          </p:cNvPr>
          <p:cNvSpPr>
            <a:spLocks noGrp="1"/>
          </p:cNvSpPr>
          <p:nvPr>
            <p:ph type="body" idx="1"/>
          </p:nvPr>
        </p:nvSpPr>
        <p:spPr/>
        <p:txBody>
          <a:bodyPr/>
          <a:lstStyle/>
          <a:p>
            <a:r>
              <a:rPr lang="en-US" dirty="0"/>
              <a:t>https://github.com/Sarathchandra1202/Gender-Age-detection</a:t>
            </a:r>
          </a:p>
        </p:txBody>
      </p:sp>
    </p:spTree>
    <p:extLst>
      <p:ext uri="{BB962C8B-B14F-4D97-AF65-F5344CB8AC3E}">
        <p14:creationId xmlns:p14="http://schemas.microsoft.com/office/powerpoint/2010/main" val="96694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38633-7F21-8F38-634A-06B1CEA2AA96}"/>
              </a:ext>
            </a:extLst>
          </p:cNvPr>
          <p:cNvSpPr>
            <a:spLocks noGrp="1"/>
          </p:cNvSpPr>
          <p:nvPr>
            <p:ph type="title"/>
          </p:nvPr>
        </p:nvSpPr>
        <p:spPr/>
        <p:txBody>
          <a:bodyPr/>
          <a:lstStyle/>
          <a:p>
            <a:r>
              <a:rPr lang="en-US" sz="3600" b="1" dirty="0"/>
              <a:t>Contribution</a:t>
            </a:r>
          </a:p>
        </p:txBody>
      </p:sp>
      <p:sp>
        <p:nvSpPr>
          <p:cNvPr id="3" name="Text Placeholder 2">
            <a:extLst>
              <a:ext uri="{FF2B5EF4-FFF2-40B4-BE49-F238E27FC236}">
                <a16:creationId xmlns:a16="http://schemas.microsoft.com/office/drawing/2014/main" id="{F6E911F1-8DA7-F1F4-92F9-4FBDD187567F}"/>
              </a:ext>
            </a:extLst>
          </p:cNvPr>
          <p:cNvSpPr>
            <a:spLocks noGrp="1"/>
          </p:cNvSpPr>
          <p:nvPr>
            <p:ph type="body" idx="1"/>
          </p:nvPr>
        </p:nvSpPr>
        <p:spPr>
          <a:xfrm>
            <a:off x="874643" y="1567550"/>
            <a:ext cx="7461757" cy="2911200"/>
          </a:xfrm>
        </p:spPr>
        <p:txBody>
          <a:bodyPr/>
          <a:lstStyle/>
          <a:p>
            <a:r>
              <a:rPr lang="en-US" sz="2000" dirty="0"/>
              <a:t>Sarath chandra (RA2011033010160) -  </a:t>
            </a:r>
            <a:r>
              <a:rPr lang="en-US" sz="2000" b="0" i="0" dirty="0">
                <a:solidFill>
                  <a:srgbClr val="D1D5DB"/>
                </a:solidFill>
                <a:effectLst/>
                <a:latin typeface="Söhne"/>
              </a:rPr>
              <a:t>Machine Learning Engineer</a:t>
            </a:r>
          </a:p>
          <a:p>
            <a:r>
              <a:rPr lang="en-US" sz="2000" dirty="0">
                <a:solidFill>
                  <a:srgbClr val="D1D5DB"/>
                </a:solidFill>
                <a:latin typeface="Söhne"/>
              </a:rPr>
              <a:t>Amit </a:t>
            </a:r>
            <a:r>
              <a:rPr lang="en-US" sz="2000" dirty="0" err="1">
                <a:solidFill>
                  <a:srgbClr val="D1D5DB"/>
                </a:solidFill>
                <a:latin typeface="Söhne"/>
              </a:rPr>
              <a:t>kumar</a:t>
            </a:r>
            <a:r>
              <a:rPr lang="en-US" sz="2000" dirty="0">
                <a:solidFill>
                  <a:srgbClr val="D1D5DB"/>
                </a:solidFill>
                <a:latin typeface="Söhne"/>
              </a:rPr>
              <a:t> (RA2011033010150) - </a:t>
            </a:r>
            <a:r>
              <a:rPr lang="en-US" sz="2000" b="0" i="0" dirty="0">
                <a:solidFill>
                  <a:srgbClr val="D1D5DB"/>
                </a:solidFill>
                <a:effectLst/>
                <a:latin typeface="Söhne"/>
              </a:rPr>
              <a:t>Software Developer</a:t>
            </a:r>
          </a:p>
          <a:p>
            <a:r>
              <a:rPr lang="en-US" sz="2000" dirty="0">
                <a:solidFill>
                  <a:srgbClr val="D1D5DB"/>
                </a:solidFill>
                <a:latin typeface="Söhne"/>
              </a:rPr>
              <a:t>Prince Kumar (RA2011033010145) - </a:t>
            </a:r>
            <a:r>
              <a:rPr lang="en-US" sz="2000" b="0" i="0" dirty="0">
                <a:solidFill>
                  <a:srgbClr val="D1D5DB"/>
                </a:solidFill>
                <a:effectLst/>
                <a:latin typeface="Söhne"/>
              </a:rPr>
              <a:t>Computer Vision Engineer</a:t>
            </a:r>
            <a:endParaRPr lang="en-US" sz="2000" dirty="0"/>
          </a:p>
        </p:txBody>
      </p:sp>
    </p:spTree>
    <p:extLst>
      <p:ext uri="{BB962C8B-B14F-4D97-AF65-F5344CB8AC3E}">
        <p14:creationId xmlns:p14="http://schemas.microsoft.com/office/powerpoint/2010/main" val="3746133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645300" y="1853850"/>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sp>
        <p:nvSpPr>
          <p:cNvPr id="363" name="Google Shape;363;p40"/>
          <p:cNvSpPr txBox="1">
            <a:spLocks noGrp="1"/>
          </p:cNvSpPr>
          <p:nvPr>
            <p:ph type="body" idx="1"/>
          </p:nvPr>
        </p:nvSpPr>
        <p:spPr>
          <a:xfrm>
            <a:off x="645300" y="2546249"/>
            <a:ext cx="3654600" cy="169278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GB" dirty="0"/>
              <a:t>Sarath chandra (RA2011033010160)</a:t>
            </a:r>
          </a:p>
          <a:p>
            <a:pPr marL="0" lvl="0" indent="0" algn="l" rtl="0">
              <a:spcBef>
                <a:spcPts val="1600"/>
              </a:spcBef>
              <a:spcAft>
                <a:spcPts val="1600"/>
              </a:spcAft>
              <a:buNone/>
            </a:pPr>
            <a:r>
              <a:rPr lang="en-US" dirty="0"/>
              <a:t>Prince </a:t>
            </a:r>
            <a:r>
              <a:rPr lang="en-US" dirty="0" err="1"/>
              <a:t>kumar</a:t>
            </a:r>
            <a:r>
              <a:rPr lang="en-US" dirty="0"/>
              <a:t> (RA2011033010145)</a:t>
            </a:r>
          </a:p>
          <a:p>
            <a:pPr marL="0" lvl="0" indent="0" algn="l" rtl="0">
              <a:spcBef>
                <a:spcPts val="1600"/>
              </a:spcBef>
              <a:spcAft>
                <a:spcPts val="1600"/>
              </a:spcAft>
              <a:buNone/>
            </a:pPr>
            <a:r>
              <a:rPr lang="en-US" dirty="0"/>
              <a:t>Amit </a:t>
            </a:r>
            <a:r>
              <a:rPr lang="en-US" dirty="0" err="1"/>
              <a:t>kumar</a:t>
            </a:r>
            <a:r>
              <a:rPr lang="en-US" dirty="0"/>
              <a:t> (RA2011033010150)</a:t>
            </a:r>
            <a:endParaRPr dirty="0"/>
          </a:p>
        </p:txBody>
      </p:sp>
      <p:grpSp>
        <p:nvGrpSpPr>
          <p:cNvPr id="364" name="Google Shape;364;p40"/>
          <p:cNvGrpSpPr/>
          <p:nvPr/>
        </p:nvGrpSpPr>
        <p:grpSpPr>
          <a:xfrm>
            <a:off x="4066820" y="1553491"/>
            <a:ext cx="3159984" cy="2439109"/>
            <a:chOff x="3553042" y="1657806"/>
            <a:chExt cx="3461100" cy="2671532"/>
          </a:xfrm>
        </p:grpSpPr>
        <p:sp>
          <p:nvSpPr>
            <p:cNvPr id="365" name="Google Shape;365;p4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3" name="Google Shape;373;p40" descr="offset_comp_342327_edited.jpg"/>
          <p:cNvPicPr preferRelativeResize="0"/>
          <p:nvPr/>
        </p:nvPicPr>
        <p:blipFill rotWithShape="1">
          <a:blip r:embed="rId3">
            <a:alphaModFix/>
          </a:blip>
          <a:srcRect l="45356" t="50734" r="19582" b="26215"/>
          <a:stretch/>
        </p:blipFill>
        <p:spPr>
          <a:xfrm>
            <a:off x="4114930" y="1605388"/>
            <a:ext cx="3063300" cy="1745700"/>
          </a:xfrm>
          <a:prstGeom prst="rect">
            <a:avLst/>
          </a:prstGeom>
          <a:noFill/>
          <a:ln>
            <a:noFill/>
          </a:ln>
        </p:spPr>
      </p:pic>
      <p:sp>
        <p:nvSpPr>
          <p:cNvPr id="374" name="Google Shape;374;p4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 name="Google Shape;375;p40"/>
          <p:cNvGrpSpPr/>
          <p:nvPr/>
        </p:nvGrpSpPr>
        <p:grpSpPr>
          <a:xfrm>
            <a:off x="6762480" y="2546254"/>
            <a:ext cx="1024386" cy="1522884"/>
            <a:chOff x="6505573" y="2745170"/>
            <a:chExt cx="1122000" cy="1668000"/>
          </a:xfrm>
        </p:grpSpPr>
        <p:sp>
          <p:nvSpPr>
            <p:cNvPr id="376" name="Google Shape;376;p4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0" name="Google Shape;380;p4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81" name="Google Shape;381;p4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40"/>
          <p:cNvGrpSpPr/>
          <p:nvPr/>
        </p:nvGrpSpPr>
        <p:grpSpPr>
          <a:xfrm>
            <a:off x="6405845" y="3121897"/>
            <a:ext cx="520684" cy="1036470"/>
            <a:chOff x="9543736" y="4486132"/>
            <a:chExt cx="570300" cy="1135235"/>
          </a:xfrm>
        </p:grpSpPr>
        <p:sp>
          <p:nvSpPr>
            <p:cNvPr id="383" name="Google Shape;383;p4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4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88" name="Google Shape;388;p4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40"/>
          <p:cNvGrpSpPr/>
          <p:nvPr/>
        </p:nvGrpSpPr>
        <p:grpSpPr>
          <a:xfrm>
            <a:off x="7564804" y="3443361"/>
            <a:ext cx="455496" cy="692277"/>
            <a:chOff x="7384375" y="3728000"/>
            <a:chExt cx="498900" cy="758244"/>
          </a:xfrm>
        </p:grpSpPr>
        <p:sp>
          <p:nvSpPr>
            <p:cNvPr id="390" name="Google Shape;390;p4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40"/>
          <p:cNvGrpSpPr/>
          <p:nvPr/>
        </p:nvGrpSpPr>
        <p:grpSpPr>
          <a:xfrm>
            <a:off x="7564836" y="3561758"/>
            <a:ext cx="478081" cy="462776"/>
            <a:chOff x="7384385" y="3857442"/>
            <a:chExt cx="523637" cy="506874"/>
          </a:xfrm>
        </p:grpSpPr>
        <p:sp>
          <p:nvSpPr>
            <p:cNvPr id="395" name="Google Shape;395;p4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7384385" y="3857442"/>
              <a:ext cx="523637" cy="498900"/>
              <a:chOff x="7384385" y="3857442"/>
              <a:chExt cx="523637" cy="498900"/>
            </a:xfrm>
          </p:grpSpPr>
          <p:sp>
            <p:nvSpPr>
              <p:cNvPr id="397" name="Google Shape;397;p4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99" name="Google Shape;399;p4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00" name="Google Shape;400;p40"/>
          <p:cNvGrpSpPr/>
          <p:nvPr/>
        </p:nvGrpSpPr>
        <p:grpSpPr>
          <a:xfrm>
            <a:off x="8110843" y="3443361"/>
            <a:ext cx="435785" cy="692277"/>
            <a:chOff x="7982421" y="3727763"/>
            <a:chExt cx="477311" cy="758244"/>
          </a:xfrm>
        </p:grpSpPr>
        <p:sp>
          <p:nvSpPr>
            <p:cNvPr id="401" name="Google Shape;401;p4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 name="Google Shape;409;p4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Survey</a:t>
            </a:r>
            <a:endParaRPr/>
          </a:p>
          <a:p>
            <a:pPr marL="0" lvl="0" indent="0" algn="l" rtl="0">
              <a:spcBef>
                <a:spcPts val="0"/>
              </a:spcBef>
              <a:spcAft>
                <a:spcPts val="0"/>
              </a:spcAft>
              <a:buNone/>
            </a:pPr>
            <a:endParaRPr/>
          </a:p>
        </p:txBody>
      </p:sp>
      <p:sp>
        <p:nvSpPr>
          <p:cNvPr id="247" name="Google Shape;247;p20"/>
          <p:cNvSpPr txBox="1">
            <a:spLocks noGrp="1"/>
          </p:cNvSpPr>
          <p:nvPr>
            <p:ph type="body" idx="1"/>
          </p:nvPr>
        </p:nvSpPr>
        <p:spPr>
          <a:xfrm>
            <a:off x="3106400" y="2190950"/>
            <a:ext cx="3930900" cy="160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8" name="Google Shape;248;p20"/>
          <p:cNvPicPr preferRelativeResize="0"/>
          <p:nvPr/>
        </p:nvPicPr>
        <p:blipFill>
          <a:blip r:embed="rId3">
            <a:alphaModFix/>
          </a:blip>
          <a:stretch>
            <a:fillRect/>
          </a:stretch>
        </p:blipFill>
        <p:spPr>
          <a:xfrm>
            <a:off x="1434800" y="1065300"/>
            <a:ext cx="6604626" cy="3661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p:nvPr/>
        </p:nvSpPr>
        <p:spPr>
          <a:xfrm>
            <a:off x="1529775" y="530750"/>
            <a:ext cx="6727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Lato"/>
                <a:ea typeface="Lato"/>
                <a:cs typeface="Lato"/>
                <a:sym typeface="Lato"/>
              </a:rPr>
              <a:t>Limitations </a:t>
            </a:r>
            <a:endParaRPr sz="2400">
              <a:solidFill>
                <a:schemeClr val="lt1"/>
              </a:solidFill>
              <a:latin typeface="Lato"/>
              <a:ea typeface="Lato"/>
              <a:cs typeface="Lato"/>
              <a:sym typeface="Lato"/>
            </a:endParaRPr>
          </a:p>
        </p:txBody>
      </p:sp>
      <p:sp>
        <p:nvSpPr>
          <p:cNvPr id="254" name="Google Shape;254;p21"/>
          <p:cNvSpPr txBox="1"/>
          <p:nvPr/>
        </p:nvSpPr>
        <p:spPr>
          <a:xfrm>
            <a:off x="1512450" y="1084850"/>
            <a:ext cx="6119100" cy="38874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Biases and inaccuracies: AI systems can be biased due to the data they are trained on. If the training data is biased or not representative of the population, the system may not perform well on certain groups. For example, if the training data is mostly made up of images of white males, the system may not perform well on images of people with darker skin tones or females.  From Paper (Age and gender Estimation of Unfiltered faces) we found it.</a:t>
            </a:r>
            <a:endParaRPr sz="1100">
              <a:solidFill>
                <a:schemeClr val="lt1"/>
              </a:solidFill>
              <a:latin typeface="Roboto"/>
              <a:ea typeface="Roboto"/>
              <a:cs typeface="Roboto"/>
              <a:sym typeface="Roboto"/>
            </a:endParaRPr>
          </a:p>
          <a:p>
            <a:pPr marL="457200" lvl="0" indent="0" algn="just" rtl="0">
              <a:lnSpc>
                <a:spcPct val="115000"/>
              </a:lnSpc>
              <a:spcBef>
                <a:spcPts val="0"/>
              </a:spcBef>
              <a:spcAft>
                <a:spcPts val="0"/>
              </a:spcAft>
              <a:buNone/>
            </a:pPr>
            <a:endParaRPr sz="1100">
              <a:solidFill>
                <a:schemeClr val="lt1"/>
              </a:solidFill>
              <a:latin typeface="Roboto"/>
              <a:ea typeface="Roboto"/>
              <a:cs typeface="Roboto"/>
              <a:sym typeface="Roboto"/>
            </a:endParaRPr>
          </a:p>
          <a:p>
            <a:pPr marL="457200" lvl="0" indent="-298450" algn="just" rtl="0">
              <a:lnSpc>
                <a:spcPct val="100000"/>
              </a:lnSpc>
              <a:spcBef>
                <a:spcPts val="15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Lack of privacy: Facial recognition and other biometric data used for gender and age detection may raise privacy concerns, particularly if the data is used without consent or knowledge of the individuals involved. From Paper( Automated Estimation Human age) we found it.</a:t>
            </a:r>
            <a:endParaRPr sz="1100">
              <a:solidFill>
                <a:schemeClr val="lt1"/>
              </a:solidFill>
              <a:latin typeface="Roboto"/>
              <a:ea typeface="Roboto"/>
              <a:cs typeface="Roboto"/>
              <a:sym typeface="Roboto"/>
            </a:endParaRPr>
          </a:p>
          <a:p>
            <a:pPr marL="457200" lvl="0" indent="0" algn="just" rtl="0">
              <a:lnSpc>
                <a:spcPct val="100000"/>
              </a:lnSpc>
              <a:spcBef>
                <a:spcPts val="1500"/>
              </a:spcBef>
              <a:spcAft>
                <a:spcPts val="0"/>
              </a:spcAft>
              <a:buNone/>
            </a:pPr>
            <a:endParaRPr sz="1100">
              <a:solidFill>
                <a:schemeClr val="lt1"/>
              </a:solidFill>
              <a:latin typeface="Roboto"/>
              <a:ea typeface="Roboto"/>
              <a:cs typeface="Roboto"/>
              <a:sym typeface="Roboto"/>
            </a:endParaRPr>
          </a:p>
          <a:p>
            <a:pPr marL="457200" lvl="0" indent="-298450" algn="just" rtl="0">
              <a:lnSpc>
                <a:spcPct val="100000"/>
              </a:lnSpc>
              <a:spcBef>
                <a:spcPts val="15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Inability to account for fluidity: Gender and age are not always fixed concepts and can be fluid or change over time. AI systems may not be able to accurately account for this variability. From Paper (Partial Face recognition ) we found it.</a:t>
            </a:r>
            <a:endParaRPr sz="1100">
              <a:solidFill>
                <a:schemeClr val="lt1"/>
              </a:solidFill>
              <a:latin typeface="Roboto"/>
              <a:ea typeface="Roboto"/>
              <a:cs typeface="Roboto"/>
              <a:sym typeface="Roboto"/>
            </a:endParaRPr>
          </a:p>
          <a:p>
            <a:pPr marL="0" lvl="0" indent="0" algn="l" rtl="0">
              <a:lnSpc>
                <a:spcPct val="100000"/>
              </a:lnSpc>
              <a:spcBef>
                <a:spcPts val="1500"/>
              </a:spcBef>
              <a:spcAft>
                <a:spcPts val="0"/>
              </a:spcAft>
              <a:buNone/>
            </a:pP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2"/>
          <p:cNvSpPr txBox="1"/>
          <p:nvPr/>
        </p:nvSpPr>
        <p:spPr>
          <a:xfrm>
            <a:off x="1641150" y="818125"/>
            <a:ext cx="6575400" cy="3626400"/>
          </a:xfrm>
          <a:prstGeom prst="rect">
            <a:avLst/>
          </a:prstGeom>
          <a:noFill/>
          <a:ln>
            <a:noFill/>
          </a:ln>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Potential misuse: AI-based gender and age detection systems may be misused for</a:t>
            </a:r>
            <a:endParaRPr sz="1100">
              <a:solidFill>
                <a:schemeClr val="lt1"/>
              </a:solidFill>
              <a:latin typeface="Roboto"/>
              <a:ea typeface="Roboto"/>
              <a:cs typeface="Roboto"/>
              <a:sym typeface="Roboto"/>
            </a:endParaRPr>
          </a:p>
          <a:p>
            <a:pPr marL="0" lvl="0" indent="0" algn="just" rtl="0">
              <a:lnSpc>
                <a:spcPct val="100000"/>
              </a:lnSpc>
              <a:spcBef>
                <a:spcPts val="0"/>
              </a:spcBef>
              <a:spcAft>
                <a:spcPts val="0"/>
              </a:spcAft>
              <a:buNone/>
            </a:pPr>
            <a:r>
              <a:rPr lang="en-GB" sz="1100">
                <a:solidFill>
                  <a:schemeClr val="lt1"/>
                </a:solidFill>
                <a:latin typeface="Roboto"/>
                <a:ea typeface="Roboto"/>
                <a:cs typeface="Roboto"/>
                <a:sym typeface="Roboto"/>
              </a:rPr>
              <a:t>              discriminatory purposes, such as targeting ads or denying  based on age of gender.</a:t>
            </a:r>
            <a:endParaRPr sz="1100">
              <a:solidFill>
                <a:schemeClr val="lt1"/>
              </a:solidFill>
              <a:latin typeface="Roboto"/>
              <a:ea typeface="Roboto"/>
              <a:cs typeface="Roboto"/>
              <a:sym typeface="Roboto"/>
            </a:endParaRPr>
          </a:p>
          <a:p>
            <a:pPr marL="0" lvl="0" indent="0" algn="just" rtl="0">
              <a:lnSpc>
                <a:spcPct val="100000"/>
              </a:lnSpc>
              <a:spcBef>
                <a:spcPts val="0"/>
              </a:spcBef>
              <a:spcAft>
                <a:spcPts val="0"/>
              </a:spcAft>
              <a:buNone/>
            </a:pPr>
            <a:endParaRPr sz="1100">
              <a:solidFill>
                <a:schemeClr val="lt1"/>
              </a:solidFill>
              <a:latin typeface="Roboto"/>
              <a:ea typeface="Roboto"/>
              <a:cs typeface="Roboto"/>
              <a:sym typeface="Roboto"/>
            </a:endParaRPr>
          </a:p>
          <a:p>
            <a:pPr marL="0" lvl="0" indent="0" algn="just" rtl="0">
              <a:lnSpc>
                <a:spcPct val="100000"/>
              </a:lnSpc>
              <a:spcBef>
                <a:spcPts val="0"/>
              </a:spcBef>
              <a:spcAft>
                <a:spcPts val="0"/>
              </a:spcAft>
              <a:buNone/>
            </a:pPr>
            <a:endParaRPr sz="1100">
              <a:solidFill>
                <a:schemeClr val="lt1"/>
              </a:solidFill>
              <a:latin typeface="Roboto"/>
              <a:ea typeface="Roboto"/>
              <a:cs typeface="Roboto"/>
              <a:sym typeface="Roboto"/>
            </a:endParaRPr>
          </a:p>
          <a:p>
            <a:pPr marL="457200" lvl="0" indent="-298450" algn="just" rtl="0">
              <a:lnSpc>
                <a:spcPct val="50000"/>
              </a:lnSpc>
              <a:spcBef>
                <a:spcPts val="1000"/>
              </a:spcBef>
              <a:spcAft>
                <a:spcPts val="0"/>
              </a:spcAft>
              <a:buClr>
                <a:schemeClr val="lt1"/>
              </a:buClr>
              <a:buSzPts val="1100"/>
              <a:buFont typeface="Roboto"/>
              <a:buChar char="●"/>
            </a:pPr>
            <a:r>
              <a:rPr lang="en-GB" sz="1100">
                <a:solidFill>
                  <a:schemeClr val="lt1"/>
                </a:solidFill>
                <a:latin typeface="Roboto"/>
                <a:ea typeface="Roboto"/>
                <a:cs typeface="Roboto"/>
                <a:sym typeface="Roboto"/>
              </a:rPr>
              <a:t>Legal and ethical concerns: There are legal and ethical concerns surrounding the        </a:t>
            </a:r>
            <a:endParaRPr sz="1100">
              <a:solidFill>
                <a:schemeClr val="lt1"/>
              </a:solidFill>
              <a:latin typeface="Roboto"/>
              <a:ea typeface="Roboto"/>
              <a:cs typeface="Roboto"/>
              <a:sym typeface="Roboto"/>
            </a:endParaRPr>
          </a:p>
          <a:p>
            <a:pPr marL="0" lvl="0" indent="0" algn="just" rtl="0">
              <a:lnSpc>
                <a:spcPct val="50000"/>
              </a:lnSpc>
              <a:spcBef>
                <a:spcPts val="1000"/>
              </a:spcBef>
              <a:spcAft>
                <a:spcPts val="0"/>
              </a:spcAft>
              <a:buNone/>
            </a:pPr>
            <a:r>
              <a:rPr lang="en-GB" sz="1100">
                <a:solidFill>
                  <a:schemeClr val="lt1"/>
                </a:solidFill>
                <a:latin typeface="Roboto"/>
                <a:ea typeface="Roboto"/>
                <a:cs typeface="Roboto"/>
                <a:sym typeface="Roboto"/>
              </a:rPr>
              <a:t>              used   of AI-based gender and age detection systems, particularly if they are used</a:t>
            </a:r>
            <a:endParaRPr sz="1100">
              <a:solidFill>
                <a:schemeClr val="lt1"/>
              </a:solidFill>
              <a:latin typeface="Roboto"/>
              <a:ea typeface="Roboto"/>
              <a:cs typeface="Roboto"/>
              <a:sym typeface="Roboto"/>
            </a:endParaRPr>
          </a:p>
          <a:p>
            <a:pPr marL="0" lvl="0" indent="0" algn="just" rtl="0">
              <a:lnSpc>
                <a:spcPct val="50000"/>
              </a:lnSpc>
              <a:spcBef>
                <a:spcPts val="1000"/>
              </a:spcBef>
              <a:spcAft>
                <a:spcPts val="0"/>
              </a:spcAft>
              <a:buNone/>
            </a:pPr>
            <a:r>
              <a:rPr lang="en-GB" sz="1100">
                <a:solidFill>
                  <a:schemeClr val="lt1"/>
                </a:solidFill>
                <a:latin typeface="Roboto"/>
                <a:ea typeface="Roboto"/>
                <a:cs typeface="Roboto"/>
                <a:sym typeface="Roboto"/>
              </a:rPr>
              <a:t>              without the consent or knowledge of the individuals involved. </a:t>
            </a:r>
            <a:endParaRPr sz="1100">
              <a:solidFill>
                <a:schemeClr val="lt1"/>
              </a:solidFill>
              <a:latin typeface="Roboto"/>
              <a:ea typeface="Roboto"/>
              <a:cs typeface="Roboto"/>
              <a:sym typeface="Roboto"/>
            </a:endParaRPr>
          </a:p>
          <a:p>
            <a:pPr marL="0" lvl="0" indent="0" algn="just" rtl="0">
              <a:lnSpc>
                <a:spcPct val="175000"/>
              </a:lnSpc>
              <a:spcBef>
                <a:spcPts val="1500"/>
              </a:spcBef>
              <a:spcAft>
                <a:spcPts val="0"/>
              </a:spcAft>
              <a:buNone/>
            </a:pPr>
            <a:endParaRPr sz="1200">
              <a:solidFill>
                <a:schemeClr val="lt1"/>
              </a:solidFill>
              <a:latin typeface="Roboto"/>
              <a:ea typeface="Roboto"/>
              <a:cs typeface="Roboto"/>
              <a:sym typeface="Roboto"/>
            </a:endParaRPr>
          </a:p>
          <a:p>
            <a:pPr marL="0" lvl="0" indent="0" algn="just"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2099550" y="694650"/>
            <a:ext cx="478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65" name="Google Shape;265;p23"/>
          <p:cNvSpPr txBox="1"/>
          <p:nvPr/>
        </p:nvSpPr>
        <p:spPr>
          <a:xfrm>
            <a:off x="1537600" y="452700"/>
            <a:ext cx="669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Lato"/>
                <a:ea typeface="Lato"/>
                <a:cs typeface="Lato"/>
                <a:sym typeface="Lato"/>
              </a:rPr>
              <a:t>Objectives </a:t>
            </a:r>
            <a:endParaRPr sz="2400">
              <a:solidFill>
                <a:schemeClr val="lt1"/>
              </a:solidFill>
              <a:latin typeface="Lato"/>
              <a:ea typeface="Lato"/>
              <a:cs typeface="Lato"/>
              <a:sym typeface="Lato"/>
            </a:endParaRPr>
          </a:p>
        </p:txBody>
      </p:sp>
      <p:sp>
        <p:nvSpPr>
          <p:cNvPr id="266" name="Google Shape;266;p23"/>
          <p:cNvSpPr txBox="1"/>
          <p:nvPr/>
        </p:nvSpPr>
        <p:spPr>
          <a:xfrm>
            <a:off x="1280025" y="1256575"/>
            <a:ext cx="7040100" cy="4143600"/>
          </a:xfrm>
          <a:prstGeom prst="rect">
            <a:avLst/>
          </a:prstGeom>
          <a:noFill/>
          <a:ln>
            <a:noFill/>
          </a:ln>
        </p:spPr>
        <p:txBody>
          <a:bodyPr spcFirstLastPara="1" wrap="square" lIns="91425" tIns="91425" rIns="91425" bIns="91425" anchor="t" anchorCtr="0">
            <a:spAutoFit/>
          </a:bodyPr>
          <a:lstStyle/>
          <a:p>
            <a:pPr marL="457200" lvl="0" indent="-295275" algn="l" rtl="0">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Improving user experience: Age and gender detection can be used to personalize content and improve user experience. For example, an online shopping website can use age and gender information to recommend products that are more relevant to the user.</a:t>
            </a:r>
            <a:endParaRPr sz="1050">
              <a:solidFill>
                <a:schemeClr val="lt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lt1"/>
              </a:solidFill>
              <a:latin typeface="Roboto"/>
              <a:ea typeface="Roboto"/>
              <a:cs typeface="Roboto"/>
              <a:sym typeface="Roboto"/>
            </a:endParaRPr>
          </a:p>
          <a:p>
            <a:pPr marL="457200" lvl="0" indent="-295275" algn="l" rtl="0">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Enhancing security: Age and gender detection can be used in security systems to verify identities and prevent unauthorized access. For example, facial recognition technology can be used to match a person's face to their government-issued ID.</a:t>
            </a:r>
            <a:endParaRPr sz="1050">
              <a:solidFill>
                <a:schemeClr val="lt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lt1"/>
              </a:solidFill>
              <a:latin typeface="Roboto"/>
              <a:ea typeface="Roboto"/>
              <a:cs typeface="Roboto"/>
              <a:sym typeface="Roboto"/>
            </a:endParaRPr>
          </a:p>
          <a:p>
            <a:pPr marL="457200" lvl="0" indent="-295275" algn="l" rtl="0">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Targeted marketing: Age and gender detection can be used in marketing to target specific demographics with relevant advertisements. This can lead to higher conversion rates and a more efficient use of marketing resources.</a:t>
            </a:r>
            <a:endParaRPr sz="1050">
              <a:solidFill>
                <a:schemeClr val="lt1"/>
              </a:solidFill>
              <a:latin typeface="Roboto"/>
              <a:ea typeface="Roboto"/>
              <a:cs typeface="Roboto"/>
              <a:sym typeface="Roboto"/>
            </a:endParaRPr>
          </a:p>
          <a:p>
            <a:pPr marL="457200" lvl="0" indent="0" algn="l" rtl="0">
              <a:lnSpc>
                <a:spcPct val="115000"/>
              </a:lnSpc>
              <a:spcBef>
                <a:spcPts val="0"/>
              </a:spcBef>
              <a:spcAft>
                <a:spcPts val="0"/>
              </a:spcAft>
              <a:buNone/>
            </a:pPr>
            <a:endParaRPr sz="1050">
              <a:solidFill>
                <a:schemeClr val="lt1"/>
              </a:solidFill>
              <a:latin typeface="Roboto"/>
              <a:ea typeface="Roboto"/>
              <a:cs typeface="Roboto"/>
              <a:sym typeface="Roboto"/>
            </a:endParaRPr>
          </a:p>
          <a:p>
            <a:pPr marL="457200" lvl="0" indent="-295275" algn="l" rtl="0">
              <a:lnSpc>
                <a:spcPct val="115000"/>
              </a:lnSpc>
              <a:spcBef>
                <a:spcPts val="1500"/>
              </a:spcBef>
              <a:spcAft>
                <a:spcPts val="0"/>
              </a:spcAft>
              <a:buClr>
                <a:schemeClr val="lt1"/>
              </a:buClr>
              <a:buSzPts val="1050"/>
              <a:buFont typeface="Roboto"/>
              <a:buAutoNum type="arabicPeriod"/>
            </a:pPr>
            <a:r>
              <a:rPr lang="en-GB" sz="1050">
                <a:solidFill>
                  <a:schemeClr val="lt1"/>
                </a:solidFill>
                <a:latin typeface="Roboto"/>
                <a:ea typeface="Roboto"/>
                <a:cs typeface="Roboto"/>
                <a:sym typeface="Roboto"/>
              </a:rPr>
              <a:t>Demographic analysis: Age and gender detection can be used to gather demographic data about a population. This can be useful for market research, public policy, and other applications where demographic data is important.</a:t>
            </a:r>
            <a:endParaRPr sz="1050">
              <a:solidFill>
                <a:schemeClr val="lt1"/>
              </a:solidFill>
              <a:latin typeface="Roboto"/>
              <a:ea typeface="Roboto"/>
              <a:cs typeface="Roboto"/>
              <a:sym typeface="Roboto"/>
            </a:endParaRPr>
          </a:p>
          <a:p>
            <a:pPr marL="457200" lvl="0" indent="0" algn="l" rtl="0">
              <a:lnSpc>
                <a:spcPct val="115000"/>
              </a:lnSpc>
              <a:spcBef>
                <a:spcPts val="1500"/>
              </a:spcBef>
              <a:spcAft>
                <a:spcPts val="0"/>
              </a:spcAft>
              <a:buNone/>
            </a:pPr>
            <a:endParaRPr sz="1050">
              <a:solidFill>
                <a:schemeClr val="lt1"/>
              </a:solidFill>
              <a:latin typeface="Roboto"/>
              <a:ea typeface="Roboto"/>
              <a:cs typeface="Roboto"/>
              <a:sym typeface="Robo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Proposed Methodology </a:t>
            </a:r>
            <a:endParaRPr sz="3000"/>
          </a:p>
        </p:txBody>
      </p:sp>
      <p:sp>
        <p:nvSpPr>
          <p:cNvPr id="272" name="Google Shape;272;p24"/>
          <p:cNvSpPr txBox="1">
            <a:spLocks noGrp="1"/>
          </p:cNvSpPr>
          <p:nvPr>
            <p:ph type="body" idx="1"/>
          </p:nvPr>
        </p:nvSpPr>
        <p:spPr>
          <a:xfrm>
            <a:off x="1297500" y="1082300"/>
            <a:ext cx="7038900" cy="3454800"/>
          </a:xfrm>
          <a:prstGeom prst="rect">
            <a:avLst/>
          </a:prstGeom>
        </p:spPr>
        <p:txBody>
          <a:bodyPr spcFirstLastPara="1" wrap="square" lIns="91425" tIns="91425" rIns="91425" bIns="91425" anchor="t" anchorCtr="0">
            <a:noAutofit/>
          </a:bodyPr>
          <a:lstStyle/>
          <a:p>
            <a:pPr marL="457200" lvl="0" indent="-311150" algn="just" rtl="0">
              <a:lnSpc>
                <a:spcPct val="115000"/>
              </a:lnSpc>
              <a:spcBef>
                <a:spcPts val="0"/>
              </a:spcBef>
              <a:spcAft>
                <a:spcPts val="0"/>
              </a:spcAft>
              <a:buSzPts val="1300"/>
              <a:buChar char="●"/>
            </a:pPr>
            <a:r>
              <a:rPr lang="en-GB"/>
              <a:t>Data Collection  - </a:t>
            </a:r>
            <a:r>
              <a:rPr lang="en-GB" sz="1200">
                <a:highlight>
                  <a:schemeClr val="dk1"/>
                </a:highlight>
                <a:latin typeface="Roboto"/>
                <a:ea typeface="Roboto"/>
                <a:cs typeface="Roboto"/>
                <a:sym typeface="Roboto"/>
              </a:rPr>
              <a:t>Collect a diverse dataset of images or videos that includes individuals from different age groups, ethnicities, and genders.</a:t>
            </a:r>
            <a:endParaRPr>
              <a:highlight>
                <a:schemeClr val="dk1"/>
              </a:highlight>
            </a:endParaRPr>
          </a:p>
          <a:p>
            <a:pPr marL="457200" lvl="0" indent="-311150" algn="just" rtl="0">
              <a:lnSpc>
                <a:spcPct val="115000"/>
              </a:lnSpc>
              <a:spcBef>
                <a:spcPts val="1000"/>
              </a:spcBef>
              <a:spcAft>
                <a:spcPts val="0"/>
              </a:spcAft>
              <a:buSzPts val="1300"/>
              <a:buChar char="●"/>
            </a:pPr>
            <a:r>
              <a:rPr lang="en-GB" sz="1200">
                <a:highlight>
                  <a:schemeClr val="dk1"/>
                </a:highlight>
                <a:latin typeface="Roboto"/>
                <a:ea typeface="Roboto"/>
                <a:cs typeface="Roboto"/>
                <a:sym typeface="Roboto"/>
              </a:rPr>
              <a:t>Data pre-processing -  Pre-process the data by resizing the images or videos to a fixed resolution, normalizing pixel values, and removing any background or noise.</a:t>
            </a:r>
            <a:endParaRPr sz="1200">
              <a:highlight>
                <a:schemeClr val="dk1"/>
              </a:highlight>
              <a:latin typeface="Roboto"/>
              <a:ea typeface="Roboto"/>
              <a:cs typeface="Roboto"/>
              <a:sym typeface="Roboto"/>
            </a:endParaRPr>
          </a:p>
          <a:p>
            <a:pPr marL="457200" lvl="0" indent="-311150" algn="just" rtl="0">
              <a:lnSpc>
                <a:spcPct val="115000"/>
              </a:lnSpc>
              <a:spcBef>
                <a:spcPts val="1000"/>
              </a:spcBef>
              <a:spcAft>
                <a:spcPts val="0"/>
              </a:spcAft>
              <a:buSzPts val="1300"/>
              <a:buChar char="●"/>
            </a:pPr>
            <a:r>
              <a:rPr lang="en-GB" sz="1200">
                <a:highlight>
                  <a:schemeClr val="dk1"/>
                </a:highlight>
                <a:latin typeface="Roboto"/>
                <a:ea typeface="Roboto"/>
                <a:cs typeface="Roboto"/>
                <a:sym typeface="Roboto"/>
              </a:rPr>
              <a:t>Face detection: Detect and crop the face regions from the pre-processed images or videos using a face detection algorithm.</a:t>
            </a:r>
            <a:endParaRPr sz="1200">
              <a:highlight>
                <a:schemeClr val="dk1"/>
              </a:highlight>
              <a:latin typeface="Roboto"/>
              <a:ea typeface="Roboto"/>
              <a:cs typeface="Roboto"/>
              <a:sym typeface="Roboto"/>
            </a:endParaRPr>
          </a:p>
          <a:p>
            <a:pPr marL="457200" lvl="0" indent="-304800" algn="just" rtl="0">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Face alignment: Align the detected face regions to a canonical pose using a face alignment algorithm.</a:t>
            </a:r>
            <a:endParaRPr sz="1200">
              <a:highlight>
                <a:schemeClr val="dk1"/>
              </a:highlight>
              <a:latin typeface="Roboto"/>
              <a:ea typeface="Roboto"/>
              <a:cs typeface="Roboto"/>
              <a:sym typeface="Roboto"/>
            </a:endParaRPr>
          </a:p>
          <a:p>
            <a:pPr marL="457200" lvl="0" indent="-304800" algn="just" rtl="0">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Feature extraction: Extract features from the aligned face regions using a pre-trained deep neural network</a:t>
            </a:r>
            <a:endParaRPr sz="1200">
              <a:highlight>
                <a:schemeClr val="dk1"/>
              </a:highlight>
              <a:latin typeface="Roboto"/>
              <a:ea typeface="Roboto"/>
              <a:cs typeface="Roboto"/>
              <a:sym typeface="Roboto"/>
            </a:endParaRPr>
          </a:p>
          <a:p>
            <a:pPr marL="457200" lvl="0" indent="-304800" algn="just" rtl="0">
              <a:lnSpc>
                <a:spcPct val="115000"/>
              </a:lnSpc>
              <a:spcBef>
                <a:spcPts val="1000"/>
              </a:spcBef>
              <a:spcAft>
                <a:spcPts val="0"/>
              </a:spcAft>
              <a:buSzPts val="1200"/>
              <a:buFont typeface="Roboto"/>
              <a:buChar char="●"/>
            </a:pPr>
            <a:r>
              <a:rPr lang="en-GB" sz="1200">
                <a:highlight>
                  <a:schemeClr val="dk1"/>
                </a:highlight>
                <a:latin typeface="Roboto"/>
                <a:ea typeface="Roboto"/>
                <a:cs typeface="Roboto"/>
                <a:sym typeface="Roboto"/>
              </a:rPr>
              <a:t>Gender classification: Train a binary classifier to predict the gender of the individual using the extracted features.</a:t>
            </a:r>
            <a:endParaRPr sz="1200">
              <a:highlight>
                <a:schemeClr val="dk1"/>
              </a:highlight>
              <a:latin typeface="Roboto"/>
              <a:ea typeface="Roboto"/>
              <a:cs typeface="Roboto"/>
              <a:sym typeface="Roboto"/>
            </a:endParaRPr>
          </a:p>
          <a:p>
            <a:pPr marL="457200" lvl="0" indent="-304800" algn="just" rtl="0">
              <a:lnSpc>
                <a:spcPct val="115000"/>
              </a:lnSpc>
              <a:spcBef>
                <a:spcPts val="1000"/>
              </a:spcBef>
              <a:spcAft>
                <a:spcPts val="1000"/>
              </a:spcAft>
              <a:buSzPts val="1200"/>
              <a:buFont typeface="Roboto"/>
              <a:buChar char="●"/>
            </a:pPr>
            <a:r>
              <a:rPr lang="en-GB" sz="1200">
                <a:highlight>
                  <a:schemeClr val="dk1"/>
                </a:highlight>
                <a:latin typeface="Roboto"/>
                <a:ea typeface="Roboto"/>
                <a:cs typeface="Roboto"/>
                <a:sym typeface="Roboto"/>
              </a:rPr>
              <a:t>Age estimation: Train a regression model to predict the age of the individual using the extracted features</a:t>
            </a:r>
            <a:endParaRPr sz="1200">
              <a:highlight>
                <a:schemeClr val="dk1"/>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5"/>
          <p:cNvSpPr txBox="1"/>
          <p:nvPr/>
        </p:nvSpPr>
        <p:spPr>
          <a:xfrm>
            <a:off x="1138725" y="612375"/>
            <a:ext cx="641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lt1"/>
                </a:solidFill>
                <a:latin typeface="Lato"/>
                <a:ea typeface="Lato"/>
                <a:cs typeface="Lato"/>
                <a:sym typeface="Lato"/>
              </a:rPr>
              <a:t>Architecture Diagram </a:t>
            </a:r>
            <a:endParaRPr sz="2400">
              <a:solidFill>
                <a:schemeClr val="lt1"/>
              </a:solidFill>
              <a:latin typeface="Lato"/>
              <a:ea typeface="Lato"/>
              <a:cs typeface="Lato"/>
              <a:sym typeface="Lato"/>
            </a:endParaRPr>
          </a:p>
        </p:txBody>
      </p:sp>
      <p:pic>
        <p:nvPicPr>
          <p:cNvPr id="278" name="Google Shape;278;p25"/>
          <p:cNvPicPr preferRelativeResize="0"/>
          <p:nvPr/>
        </p:nvPicPr>
        <p:blipFill>
          <a:blip r:embed="rId3">
            <a:alphaModFix/>
          </a:blip>
          <a:stretch>
            <a:fillRect/>
          </a:stretch>
        </p:blipFill>
        <p:spPr>
          <a:xfrm>
            <a:off x="1138725" y="1307475"/>
            <a:ext cx="7618499" cy="3538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highlight>
                  <a:srgbClr val="1B212C"/>
                </a:highlight>
                <a:latin typeface="Lato"/>
                <a:ea typeface="Lato"/>
                <a:cs typeface="Lato"/>
                <a:sym typeface="Lato"/>
              </a:rPr>
              <a:t>Module with Explanations </a:t>
            </a:r>
            <a:endParaRPr>
              <a:highlight>
                <a:srgbClr val="1B212C"/>
              </a:highlight>
              <a:latin typeface="Lato"/>
              <a:ea typeface="Lato"/>
              <a:cs typeface="Lato"/>
              <a:sym typeface="Lato"/>
            </a:endParaRPr>
          </a:p>
          <a:p>
            <a:pPr marL="0" lvl="0" indent="0" algn="l" rtl="0">
              <a:spcBef>
                <a:spcPts val="0"/>
              </a:spcBef>
              <a:spcAft>
                <a:spcPts val="0"/>
              </a:spcAft>
              <a:buNone/>
            </a:pPr>
            <a:endParaRPr/>
          </a:p>
        </p:txBody>
      </p:sp>
      <p:sp>
        <p:nvSpPr>
          <p:cNvPr id="284" name="Google Shape;284;p26"/>
          <p:cNvSpPr txBox="1">
            <a:spLocks noGrp="1"/>
          </p:cNvSpPr>
          <p:nvPr>
            <p:ph type="body" idx="1"/>
          </p:nvPr>
        </p:nvSpPr>
        <p:spPr>
          <a:xfrm>
            <a:off x="1297500" y="986800"/>
            <a:ext cx="7038900" cy="3568200"/>
          </a:xfrm>
          <a:prstGeom prst="rect">
            <a:avLst/>
          </a:prstGeom>
        </p:spPr>
        <p:txBody>
          <a:bodyPr spcFirstLastPara="1" wrap="square" lIns="91425" tIns="91425" rIns="91425" bIns="91425" anchor="t" anchorCtr="0">
            <a:noAutofit/>
          </a:bodyPr>
          <a:lstStyle/>
          <a:p>
            <a:pPr marL="457200" lvl="0" indent="-304800" algn="just" rtl="0">
              <a:spcBef>
                <a:spcPts val="1500"/>
              </a:spcBef>
              <a:spcAft>
                <a:spcPts val="0"/>
              </a:spcAft>
              <a:buSzPts val="1200"/>
              <a:buFont typeface="Roboto"/>
              <a:buChar char="●"/>
            </a:pPr>
            <a:r>
              <a:rPr lang="en-GB" sz="1200">
                <a:highlight>
                  <a:schemeClr val="dk1"/>
                </a:highlight>
                <a:latin typeface="Roboto"/>
                <a:ea typeface="Roboto"/>
                <a:cs typeface="Roboto"/>
                <a:sym typeface="Roboto"/>
              </a:rPr>
              <a:t>Real-time gender and age detection is a computer vision technique that uses artificial intelligence and machine learning algorithms to recognize the gender and age of people in real-time video or image streams.</a:t>
            </a:r>
            <a:endParaRPr sz="1200">
              <a:highlight>
                <a:schemeClr val="dk1"/>
              </a:highlight>
              <a:latin typeface="Roboto"/>
              <a:ea typeface="Roboto"/>
              <a:cs typeface="Roboto"/>
              <a:sym typeface="Roboto"/>
            </a:endParaRPr>
          </a:p>
          <a:p>
            <a:pPr marL="457200" lvl="0" indent="0" algn="just" rtl="0">
              <a:lnSpc>
                <a:spcPct val="100000"/>
              </a:lnSpc>
              <a:spcBef>
                <a:spcPts val="0"/>
              </a:spcBef>
              <a:spcAft>
                <a:spcPts val="0"/>
              </a:spcAft>
              <a:buNone/>
            </a:pPr>
            <a:endParaRPr sz="1200">
              <a:highlight>
                <a:schemeClr val="dk1"/>
              </a:highlight>
              <a:latin typeface="Roboto"/>
              <a:ea typeface="Roboto"/>
              <a:cs typeface="Roboto"/>
              <a:sym typeface="Roboto"/>
            </a:endParaRPr>
          </a:p>
          <a:p>
            <a:pPr marL="457200" lvl="0" indent="-304800" algn="just" rtl="0">
              <a:spcBef>
                <a:spcPts val="1500"/>
              </a:spcBef>
              <a:spcAft>
                <a:spcPts val="0"/>
              </a:spcAft>
              <a:buSzPts val="1200"/>
              <a:buFont typeface="Roboto"/>
              <a:buChar char="●"/>
            </a:pPr>
            <a:r>
              <a:rPr lang="en-GB" sz="1200">
                <a:highlight>
                  <a:schemeClr val="dk1"/>
                </a:highlight>
                <a:latin typeface="Roboto"/>
                <a:ea typeface="Roboto"/>
                <a:cs typeface="Roboto"/>
                <a:sym typeface="Roboto"/>
              </a:rPr>
              <a:t>The system typically uses deep learning models that are trained on a large dataset of images to accurately identify gender and age based on facial features.</a:t>
            </a:r>
            <a:endParaRPr sz="1200">
              <a:highlight>
                <a:schemeClr val="dk1"/>
              </a:highlight>
              <a:latin typeface="Roboto"/>
              <a:ea typeface="Roboto"/>
              <a:cs typeface="Roboto"/>
              <a:sym typeface="Roboto"/>
            </a:endParaRPr>
          </a:p>
          <a:p>
            <a:pPr marL="0" lvl="0" indent="0" algn="just" rtl="0">
              <a:spcBef>
                <a:spcPts val="0"/>
              </a:spcBef>
              <a:spcAft>
                <a:spcPts val="0"/>
              </a:spcAft>
              <a:buNone/>
            </a:pPr>
            <a:endParaRPr sz="1200">
              <a:highlight>
                <a:schemeClr val="dk1"/>
              </a:highlight>
              <a:latin typeface="Roboto"/>
              <a:ea typeface="Roboto"/>
              <a:cs typeface="Roboto"/>
              <a:sym typeface="Roboto"/>
            </a:endParaRPr>
          </a:p>
          <a:p>
            <a:pPr marL="457200" lvl="0" indent="-304800" algn="just" rtl="0">
              <a:spcBef>
                <a:spcPts val="1500"/>
              </a:spcBef>
              <a:spcAft>
                <a:spcPts val="0"/>
              </a:spcAft>
              <a:buSzPts val="1200"/>
              <a:buFont typeface="Roboto"/>
              <a:buChar char="●"/>
            </a:pPr>
            <a:r>
              <a:rPr lang="en-GB" sz="1200">
                <a:highlight>
                  <a:schemeClr val="dk1"/>
                </a:highlight>
                <a:latin typeface="Roboto"/>
                <a:ea typeface="Roboto"/>
                <a:cs typeface="Roboto"/>
                <a:sym typeface="Roboto"/>
              </a:rPr>
              <a:t>The gender detection module uses facial recognition algorithms to analyze various features such as the shape of the face, eyebrows, eyes, nose, and mouth to determine whether the person is male or female.</a:t>
            </a:r>
            <a:endParaRPr sz="1200">
              <a:highlight>
                <a:schemeClr val="dk1"/>
              </a:highlight>
              <a:latin typeface="Roboto"/>
              <a:ea typeface="Roboto"/>
              <a:cs typeface="Roboto"/>
              <a:sym typeface="Roboto"/>
            </a:endParaRPr>
          </a:p>
          <a:p>
            <a:pPr marL="0" lvl="0" indent="0" algn="just" rtl="0">
              <a:spcBef>
                <a:spcPts val="0"/>
              </a:spcBef>
              <a:spcAft>
                <a:spcPts val="0"/>
              </a:spcAft>
              <a:buNone/>
            </a:pPr>
            <a:endParaRPr sz="1200">
              <a:highlight>
                <a:schemeClr val="dk1"/>
              </a:highlight>
              <a:latin typeface="Roboto"/>
              <a:ea typeface="Roboto"/>
              <a:cs typeface="Roboto"/>
              <a:sym typeface="Roboto"/>
            </a:endParaRPr>
          </a:p>
          <a:p>
            <a:pPr marL="457200" lvl="0" indent="-304800" algn="just" rtl="0">
              <a:spcBef>
                <a:spcPts val="1500"/>
              </a:spcBef>
              <a:spcAft>
                <a:spcPts val="0"/>
              </a:spcAft>
              <a:buSzPts val="1200"/>
              <a:buFont typeface="Roboto"/>
              <a:buChar char="●"/>
            </a:pPr>
            <a:r>
              <a:rPr lang="en-GB" sz="1200">
                <a:highlight>
                  <a:schemeClr val="dk1"/>
                </a:highlight>
                <a:latin typeface="Roboto"/>
                <a:ea typeface="Roboto"/>
                <a:cs typeface="Roboto"/>
                <a:sym typeface="Roboto"/>
              </a:rPr>
              <a:t>The age detection module involves extracting facial landmarks such as eye corners, nose tip, and mouth edges and using them to estimate the age of a person</a:t>
            </a:r>
            <a:endParaRPr sz="1200">
              <a:highlight>
                <a:schemeClr val="dk1"/>
              </a:highlight>
              <a:latin typeface="Roboto"/>
              <a:ea typeface="Roboto"/>
              <a:cs typeface="Roboto"/>
              <a:sym typeface="Roboto"/>
            </a:endParaRPr>
          </a:p>
          <a:p>
            <a:pPr marL="0" lvl="0" indent="0" algn="l" rtl="0">
              <a:spcBef>
                <a:spcPts val="0"/>
              </a:spcBef>
              <a:spcAft>
                <a:spcPts val="0"/>
              </a:spcAft>
              <a:buNone/>
            </a:pPr>
            <a:endParaRPr sz="1000">
              <a:highlight>
                <a:srgbClr val="1B212C"/>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1403</Words>
  <Application>Microsoft Office PowerPoint</Application>
  <PresentationFormat>On-screen Show (16:9)</PresentationFormat>
  <Paragraphs>90</Paragraphs>
  <Slides>22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Lato</vt:lpstr>
      <vt:lpstr>Roboto</vt:lpstr>
      <vt:lpstr>Montserrat</vt:lpstr>
      <vt:lpstr>Arial</vt:lpstr>
      <vt:lpstr>Söhne</vt:lpstr>
      <vt:lpstr>Focus</vt:lpstr>
      <vt:lpstr>Real Time Gender and Age Detection </vt:lpstr>
      <vt:lpstr>Problem Statement</vt:lpstr>
      <vt:lpstr>Literature Survey </vt:lpstr>
      <vt:lpstr>PowerPoint Presentation</vt:lpstr>
      <vt:lpstr>PowerPoint Presentation</vt:lpstr>
      <vt:lpstr>PowerPoint Presentation</vt:lpstr>
      <vt:lpstr>Proposed Methodology </vt:lpstr>
      <vt:lpstr>PowerPoint Presentation</vt:lpstr>
      <vt:lpstr>Module with Explanations  </vt:lpstr>
      <vt:lpstr>PowerPoint Presentation</vt:lpstr>
      <vt:lpstr>IMPLEMENTATION</vt:lpstr>
      <vt:lpstr>SCREENSHOT</vt:lpstr>
      <vt:lpstr>PowerPoint Presentation</vt:lpstr>
      <vt:lpstr>PowerPoint Presentation</vt:lpstr>
      <vt:lpstr>RESULTS</vt:lpstr>
      <vt:lpstr>ANALYSIS</vt:lpstr>
      <vt:lpstr>PowerPoint Presentation</vt:lpstr>
      <vt:lpstr>PowerPoint Presentation</vt:lpstr>
      <vt:lpstr>Reference </vt:lpstr>
      <vt:lpstr>Github Link</vt:lpstr>
      <vt:lpstr>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Gender and Age Detection</dc:title>
  <dc:creator>Sarathchandra M</dc:creator>
  <cp:lastModifiedBy>Sarathchandra M</cp:lastModifiedBy>
  <cp:revision>4</cp:revision>
  <dcterms:modified xsi:type="dcterms:W3CDTF">2023-04-28T09:11:06Z</dcterms:modified>
</cp:coreProperties>
</file>